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5" d="100"/>
          <a:sy n="75" d="100"/>
        </p:scale>
        <p:origin x="-123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عنوان فرعي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47537957-6FA3-4466-BF0D-81998EB2A163}" type="datetimeFigureOut">
              <a:rPr lang="ar-IQ" smtClean="0"/>
              <a:t>28/07/1440</a:t>
            </a:fld>
            <a:endParaRPr lang="ar-IQ"/>
          </a:p>
        </p:txBody>
      </p:sp>
      <p:sp>
        <p:nvSpPr>
          <p:cNvPr id="17" name="عنصر نائب للتذييل 16"/>
          <p:cNvSpPr>
            <a:spLocks noGrp="1"/>
          </p:cNvSpPr>
          <p:nvPr>
            <p:ph type="ftr" sz="quarter" idx="11"/>
          </p:nvPr>
        </p:nvSpPr>
        <p:spPr/>
        <p:txBody>
          <a:bodyPr/>
          <a:lstStyle/>
          <a:p>
            <a:endParaRPr lang="ar-IQ"/>
          </a:p>
        </p:txBody>
      </p:sp>
      <p:sp>
        <p:nvSpPr>
          <p:cNvPr id="7" name="رابط مستقيم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شكل بيضاوي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شكل بيضاوي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عنصر نائب لرقم الشريحة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DEBDD57-235D-43FE-A0DC-D2D0C95F9517}" type="slidenum">
              <a:rPr lang="ar-IQ" smtClean="0"/>
              <a:t>‹#›</a:t>
            </a:fld>
            <a:endParaRPr lang="ar-IQ"/>
          </a:p>
        </p:txBody>
      </p:sp>
      <p:sp>
        <p:nvSpPr>
          <p:cNvPr id="8" name="عنوان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7537957-6FA3-4466-BF0D-81998EB2A163}" type="datetimeFigureOut">
              <a:rPr lang="ar-IQ" smtClean="0"/>
              <a:t>28/07/1440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DEBDD57-235D-43FE-A0DC-D2D0C95F9517}"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2"/>
      </p:bgRef>
    </p:bg>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رابط مستقيم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شكل بيضاوي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6915912" y="3009901"/>
            <a:ext cx="457200" cy="441325"/>
          </a:xfrm>
        </p:spPr>
        <p:txBody>
          <a:bodyPr/>
          <a:lstStyle/>
          <a:p>
            <a:fld id="{6DEBDD57-235D-43FE-A0DC-D2D0C95F9517}" type="slidenum">
              <a:rPr lang="ar-IQ" smtClean="0"/>
              <a:t>‹#›</a:t>
            </a:fld>
            <a:endParaRPr lang="ar-IQ"/>
          </a:p>
        </p:txBody>
      </p:sp>
      <p:sp>
        <p:nvSpPr>
          <p:cNvPr id="3" name="عنصر نائب للعنوان العمودي 2"/>
          <p:cNvSpPr>
            <a:spLocks noGrp="1"/>
          </p:cNvSpPr>
          <p:nvPr>
            <p:ph type="body" orient="vert" idx="1"/>
          </p:nvPr>
        </p:nvSpPr>
        <p:spPr>
          <a:xfrm>
            <a:off x="304800" y="304800"/>
            <a:ext cx="6553200" cy="5821366"/>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7537957-6FA3-4466-BF0D-81998EB2A163}" type="datetimeFigureOut">
              <a:rPr lang="ar-IQ" smtClean="0"/>
              <a:t>28/07/1440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2" name="عنوان عمودي 1"/>
          <p:cNvSpPr>
            <a:spLocks noGrp="1"/>
          </p:cNvSpPr>
          <p:nvPr>
            <p:ph type="title" orient="vert"/>
          </p:nvPr>
        </p:nvSpPr>
        <p:spPr>
          <a:xfrm>
            <a:off x="7391400" y="304801"/>
            <a:ext cx="1447800" cy="5851525"/>
          </a:xfrm>
        </p:spPr>
        <p:txBody>
          <a:bodyPr vert="eaVert"/>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solidFill>
                  <a:schemeClr val="accent3">
                    <a:shade val="75000"/>
                  </a:schemeClr>
                </a:solidFill>
              </a:defRPr>
            </a:lvl1p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47537957-6FA3-4466-BF0D-81998EB2A163}" type="datetimeFigureOut">
              <a:rPr lang="ar-IQ" smtClean="0"/>
              <a:t>28/07/1440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a:xfrm>
            <a:off x="4361688" y="1026372"/>
            <a:ext cx="457200" cy="441325"/>
          </a:xfrm>
        </p:spPr>
        <p:txBody>
          <a:bodyPr/>
          <a:lstStyle/>
          <a:p>
            <a:fld id="{6DEBDD57-235D-43FE-A0DC-D2D0C95F9517}" type="slidenum">
              <a:rPr lang="ar-IQ" smtClean="0"/>
              <a:t>‹#›</a:t>
            </a:fld>
            <a:endParaRPr lang="ar-IQ"/>
          </a:p>
        </p:txBody>
      </p:sp>
      <p:sp>
        <p:nvSpPr>
          <p:cNvPr id="8" name="عنصر نائب للمحتوى 7"/>
          <p:cNvSpPr>
            <a:spLocks noGrp="1"/>
          </p:cNvSpPr>
          <p:nvPr>
            <p:ph sz="quarter" idx="1"/>
          </p:nvPr>
        </p:nvSpPr>
        <p:spPr>
          <a:xfrm>
            <a:off x="301752" y="1527048"/>
            <a:ext cx="850392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3" name="مستطيل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مستطيل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عنصر نائب للتذييل 4"/>
          <p:cNvSpPr>
            <a:spLocks noGrp="1"/>
          </p:cNvSpPr>
          <p:nvPr>
            <p:ph type="ftr" sz="quarter" idx="11"/>
          </p:nvPr>
        </p:nvSpPr>
        <p:spPr/>
        <p:txBody>
          <a:bodyPr/>
          <a:lstStyle/>
          <a:p>
            <a:endParaRPr lang="ar-IQ"/>
          </a:p>
        </p:txBody>
      </p:sp>
      <p:sp>
        <p:nvSpPr>
          <p:cNvPr id="4" name="عنصر نائب للتاريخ 3"/>
          <p:cNvSpPr>
            <a:spLocks noGrp="1"/>
          </p:cNvSpPr>
          <p:nvPr>
            <p:ph type="dt" sz="half" idx="10"/>
          </p:nvPr>
        </p:nvSpPr>
        <p:spPr/>
        <p:txBody>
          <a:bodyPr/>
          <a:lstStyle/>
          <a:p>
            <a:fld id="{47537957-6FA3-4466-BF0D-81998EB2A163}" type="datetimeFigureOut">
              <a:rPr lang="ar-IQ" smtClean="0"/>
              <a:t>28/07/1440</a:t>
            </a:fld>
            <a:endParaRPr lang="ar-IQ"/>
          </a:p>
        </p:txBody>
      </p:sp>
      <p:sp>
        <p:nvSpPr>
          <p:cNvPr id="8" name="رابط مستقيم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شكل بيضاوي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DEBDD57-235D-43FE-A0DC-D2D0C95F9517}" type="slidenum">
              <a:rPr lang="ar-IQ" smtClean="0"/>
              <a:t>‹#›</a:t>
            </a:fld>
            <a:endParaRPr lang="ar-IQ"/>
          </a:p>
        </p:txBody>
      </p:sp>
      <p:sp>
        <p:nvSpPr>
          <p:cNvPr id="2" name="عنوان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758952"/>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a:xfrm>
            <a:off x="5791200" y="6409944"/>
            <a:ext cx="3044952" cy="365760"/>
          </a:xfrm>
        </p:spPr>
        <p:txBody>
          <a:bodyPr/>
          <a:lstStyle/>
          <a:p>
            <a:fld id="{47537957-6FA3-4466-BF0D-81998EB2A163}" type="datetimeFigureOut">
              <a:rPr lang="ar-IQ" smtClean="0"/>
              <a:t>28/07/1440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DEBDD57-235D-43FE-A0DC-D2D0C95F9517}" type="slidenum">
              <a:rPr lang="ar-IQ" smtClean="0"/>
              <a:t>‹#›</a:t>
            </a:fld>
            <a:endParaRPr lang="ar-IQ"/>
          </a:p>
        </p:txBody>
      </p:sp>
      <p:sp>
        <p:nvSpPr>
          <p:cNvPr id="8" name="رابط مستقيم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عنصر نائب للمحتوى 9"/>
          <p:cNvSpPr>
            <a:spLocks noGrp="1"/>
          </p:cNvSpPr>
          <p:nvPr>
            <p:ph sz="half" idx="1"/>
          </p:nvPr>
        </p:nvSpPr>
        <p:spPr>
          <a:xfrm>
            <a:off x="301752"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محتوى 11"/>
          <p:cNvSpPr>
            <a:spLocks noGrp="1"/>
          </p:cNvSpPr>
          <p:nvPr>
            <p:ph sz="half" idx="2"/>
          </p:nvPr>
        </p:nvSpPr>
        <p:spPr>
          <a:xfrm>
            <a:off x="4800600"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1">
        <a:schemeClr val="bg2"/>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مستطيل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مستطيل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مستطيل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47537957-6FA3-4466-BF0D-81998EB2A163}" type="datetimeFigureOut">
              <a:rPr lang="ar-IQ" smtClean="0"/>
              <a:t>28/07/1440</a:t>
            </a:fld>
            <a:endParaRPr lang="ar-IQ"/>
          </a:p>
        </p:txBody>
      </p:sp>
      <p:sp>
        <p:nvSpPr>
          <p:cNvPr id="8" name="عنصر نائب للتذييل 7"/>
          <p:cNvSpPr>
            <a:spLocks noGrp="1"/>
          </p:cNvSpPr>
          <p:nvPr>
            <p:ph type="ftr" sz="quarter" idx="11"/>
          </p:nvPr>
        </p:nvSpPr>
        <p:spPr>
          <a:xfrm>
            <a:off x="304800" y="6409944"/>
            <a:ext cx="3581400" cy="365760"/>
          </a:xfrm>
        </p:spPr>
        <p:txBody>
          <a:bodyPr/>
          <a:lstStyle/>
          <a:p>
            <a:endParaRPr lang="ar-IQ"/>
          </a:p>
        </p:txBody>
      </p:sp>
      <p:sp>
        <p:nvSpPr>
          <p:cNvPr id="15" name="رابط مستقيم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عنصر نائب للمحتوى 23"/>
          <p:cNvSpPr>
            <a:spLocks noGrp="1"/>
          </p:cNvSpPr>
          <p:nvPr>
            <p:ph sz="quarter" idx="2"/>
          </p:nvPr>
        </p:nvSpPr>
        <p:spPr>
          <a:xfrm>
            <a:off x="301752" y="2471383"/>
            <a:ext cx="4041648" cy="3818404"/>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محتوى 25"/>
          <p:cNvSpPr>
            <a:spLocks noGrp="1"/>
          </p:cNvSpPr>
          <p:nvPr>
            <p:ph sz="quarter" idx="4"/>
          </p:nvPr>
        </p:nvSpPr>
        <p:spPr>
          <a:xfrm>
            <a:off x="4800600" y="2471383"/>
            <a:ext cx="4038600" cy="382219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شكل بيضاوي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شكل بيضاوي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عنصر نائب لرقم الشريحة 8"/>
          <p:cNvSpPr>
            <a:spLocks noGrp="1"/>
          </p:cNvSpPr>
          <p:nvPr>
            <p:ph type="sldNum" sz="quarter" idx="12"/>
          </p:nvPr>
        </p:nvSpPr>
        <p:spPr>
          <a:xfrm>
            <a:off x="4343400" y="1042416"/>
            <a:ext cx="457200" cy="441325"/>
          </a:xfrm>
        </p:spPr>
        <p:txBody>
          <a:bodyPr/>
          <a:lstStyle>
            <a:lvl1pPr algn="ctr">
              <a:defRPr/>
            </a:lvl1pPr>
          </a:lstStyle>
          <a:p>
            <a:fld id="{6DEBDD57-235D-43FE-A0DC-D2D0C95F9517}" type="slidenum">
              <a:rPr lang="ar-IQ" smtClean="0"/>
              <a:t>‹#›</a:t>
            </a:fld>
            <a:endParaRPr lang="ar-IQ"/>
          </a:p>
        </p:txBody>
      </p:sp>
      <p:sp>
        <p:nvSpPr>
          <p:cNvPr id="23" name="عنوان 22"/>
          <p:cNvSpPr>
            <a:spLocks noGrp="1"/>
          </p:cNvSpPr>
          <p:nvPr>
            <p:ph type="title"/>
          </p:nvPr>
        </p:nvSpPr>
        <p:spPr/>
        <p:txBody>
          <a:bodyPr rtlCol="0" anchor="b" anchorCtr="0"/>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47537957-6FA3-4466-BF0D-81998EB2A163}" type="datetimeFigureOut">
              <a:rPr lang="ar-IQ" smtClean="0"/>
              <a:t>28/07/1440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a:xfrm>
            <a:off x="4343400" y="1036020"/>
            <a:ext cx="457200" cy="441325"/>
          </a:xfrm>
        </p:spPr>
        <p:txBody>
          <a:bodyPr/>
          <a:lstStyle/>
          <a:p>
            <a:fld id="{6DEBDD57-235D-43FE-A0DC-D2D0C95F9517}"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مستطيل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مستطيل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عنصر نائب للتاريخ 1"/>
          <p:cNvSpPr>
            <a:spLocks noGrp="1"/>
          </p:cNvSpPr>
          <p:nvPr>
            <p:ph type="dt" sz="half" idx="10"/>
          </p:nvPr>
        </p:nvSpPr>
        <p:spPr/>
        <p:txBody>
          <a:bodyPr/>
          <a:lstStyle/>
          <a:p>
            <a:fld id="{47537957-6FA3-4466-BF0D-81998EB2A163}" type="datetimeFigureOut">
              <a:rPr lang="ar-IQ" smtClean="0"/>
              <a:t>28/07/1440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DEBDD57-235D-43FE-A0DC-D2D0C95F951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9" name="مستطيل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مستطيل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مستطيل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رابط مستقيم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عنصر نائب للمحتوى 19"/>
          <p:cNvSpPr>
            <a:spLocks noGrp="1"/>
          </p:cNvSpPr>
          <p:nvPr>
            <p:ph sz="quarter" idx="1"/>
          </p:nvPr>
        </p:nvSpPr>
        <p:spPr>
          <a:xfrm>
            <a:off x="3124200" y="685800"/>
            <a:ext cx="5638800" cy="5410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شكل بيضاوي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DEBDD57-235D-43FE-A0DC-D2D0C95F9517}" type="slidenum">
              <a:rPr lang="ar-IQ" smtClean="0"/>
              <a:t>‹#›</a:t>
            </a:fld>
            <a:endParaRPr lang="ar-IQ"/>
          </a:p>
        </p:txBody>
      </p:sp>
      <p:sp>
        <p:nvSpPr>
          <p:cNvPr id="21" name="مستطيل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p:txBody>
          <a:bodyPr/>
          <a:lstStyle/>
          <a:p>
            <a:fld id="{47537957-6FA3-4466-BF0D-81998EB2A163}" type="datetimeFigureOut">
              <a:rPr lang="ar-IQ" smtClean="0"/>
              <a:t>28/07/1440</a:t>
            </a:fld>
            <a:endParaRPr lang="ar-IQ"/>
          </a:p>
        </p:txBody>
      </p:sp>
      <p:sp>
        <p:nvSpPr>
          <p:cNvPr id="6" name="عنصر نائب للتذييل 5"/>
          <p:cNvSpPr>
            <a:spLocks noGrp="1"/>
          </p:cNvSpPr>
          <p:nvPr>
            <p:ph type="ftr" sz="quarter" idx="11"/>
          </p:nvPr>
        </p:nvSpPr>
        <p:spPr>
          <a:xfrm>
            <a:off x="301752" y="6410848"/>
            <a:ext cx="3383280" cy="365760"/>
          </a:xfrm>
        </p:spPr>
        <p:txBody>
          <a:bodyPr/>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1" name="رابط مستقيم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مستطيل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مستطيل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شكل بيضاوي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شكل بيضاوي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p>
            <a:fld id="{6DEBDD57-235D-43FE-A0DC-D2D0C95F9517}" type="slidenum">
              <a:rPr lang="ar-IQ" smtClean="0"/>
              <a:t>‹#›</a:t>
            </a:fld>
            <a:endParaRPr lang="ar-IQ"/>
          </a:p>
        </p:txBody>
      </p:sp>
      <p:sp>
        <p:nvSpPr>
          <p:cNvPr id="2" name="عنوان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000375" y="609600"/>
            <a:ext cx="5867400" cy="4267200"/>
          </a:xfrm>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22" name="مستطيل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a:xfrm>
            <a:off x="5788152" y="6404984"/>
            <a:ext cx="3044952" cy="365760"/>
          </a:xfrm>
        </p:spPr>
        <p:txBody>
          <a:bodyPr/>
          <a:lstStyle/>
          <a:p>
            <a:fld id="{47537957-6FA3-4466-BF0D-81998EB2A163}" type="datetimeFigureOut">
              <a:rPr lang="ar-IQ" smtClean="0"/>
              <a:t>28/07/1440</a:t>
            </a:fld>
            <a:endParaRPr lang="ar-IQ"/>
          </a:p>
        </p:txBody>
      </p:sp>
      <p:sp>
        <p:nvSpPr>
          <p:cNvPr id="6" name="عنصر نائب للتذييل 5"/>
          <p:cNvSpPr>
            <a:spLocks noGrp="1"/>
          </p:cNvSpPr>
          <p:nvPr>
            <p:ph type="ftr" sz="quarter" idx="11"/>
          </p:nvPr>
        </p:nvSpPr>
        <p:spPr>
          <a:xfrm>
            <a:off x="301752" y="6410848"/>
            <a:ext cx="3584448" cy="365760"/>
          </a:xfrm>
        </p:spPr>
        <p:txBody>
          <a:bodyPr/>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عنصر نائب للتاريخ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7537957-6FA3-4466-BF0D-81998EB2A163}" type="datetimeFigureOut">
              <a:rPr lang="ar-IQ" smtClean="0"/>
              <a:t>28/07/1440</a:t>
            </a:fld>
            <a:endParaRPr lang="ar-IQ"/>
          </a:p>
        </p:txBody>
      </p:sp>
      <p:sp>
        <p:nvSpPr>
          <p:cNvPr id="3" name="عنصر نائب للتذييل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IQ"/>
          </a:p>
        </p:txBody>
      </p:sp>
      <p:sp>
        <p:nvSpPr>
          <p:cNvPr id="8" name="مستطيل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رابط مستقيم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شكل بيضاوي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DEBDD57-235D-43FE-A0DC-D2D0C95F9517}" type="slidenum">
              <a:rPr lang="ar-IQ" smtClean="0"/>
              <a:t>‹#›</a:t>
            </a:fld>
            <a:endParaRPr lang="ar-IQ"/>
          </a:p>
        </p:txBody>
      </p:sp>
      <p:sp>
        <p:nvSpPr>
          <p:cNvPr id="22" name="عنصر نائب للعنوان 21"/>
          <p:cNvSpPr>
            <a:spLocks noGrp="1"/>
          </p:cNvSpPr>
          <p:nvPr>
            <p:ph type="title"/>
          </p:nvPr>
        </p:nvSpPr>
        <p:spPr>
          <a:xfrm>
            <a:off x="301752" y="228600"/>
            <a:ext cx="8534400" cy="758952"/>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331640" y="3789040"/>
            <a:ext cx="6705600" cy="685800"/>
          </a:xfrm>
        </p:spPr>
        <p:txBody>
          <a:bodyPr>
            <a:normAutofit/>
          </a:bodyPr>
          <a:lstStyle/>
          <a:p>
            <a:r>
              <a:rPr lang="ar-IQ" sz="3600" dirty="0" smtClean="0">
                <a:solidFill>
                  <a:srgbClr val="FF0000"/>
                </a:solidFill>
              </a:rPr>
              <a:t>المدرس احمد محمد </a:t>
            </a:r>
            <a:r>
              <a:rPr lang="ar-IQ" sz="3600" dirty="0" smtClean="0">
                <a:solidFill>
                  <a:srgbClr val="FF0000"/>
                </a:solidFill>
              </a:rPr>
              <a:t>جاسم</a:t>
            </a:r>
          </a:p>
        </p:txBody>
      </p:sp>
      <p:sp>
        <p:nvSpPr>
          <p:cNvPr id="2" name="عنوان 1"/>
          <p:cNvSpPr>
            <a:spLocks noGrp="1"/>
          </p:cNvSpPr>
          <p:nvPr>
            <p:ph type="ctrTitle"/>
          </p:nvPr>
        </p:nvSpPr>
        <p:spPr>
          <a:xfrm>
            <a:off x="685800" y="620689"/>
            <a:ext cx="7772400" cy="1512168"/>
          </a:xfrm>
        </p:spPr>
        <p:txBody>
          <a:bodyPr>
            <a:normAutofit/>
          </a:bodyPr>
          <a:lstStyle/>
          <a:p>
            <a:pPr algn="ctr">
              <a:lnSpc>
                <a:spcPct val="115000"/>
              </a:lnSpc>
              <a:spcAft>
                <a:spcPts val="1000"/>
              </a:spcAft>
            </a:pPr>
            <a:r>
              <a:rPr lang="ar-SA" sz="3600" b="1" dirty="0">
                <a:ea typeface="Times New Roman"/>
                <a:cs typeface="Arial"/>
              </a:rPr>
              <a:t>المحاضرة الثالثة</a:t>
            </a:r>
            <a:r>
              <a:rPr lang="en-US" sz="3600" dirty="0">
                <a:ea typeface="Times New Roman"/>
                <a:cs typeface="Arial"/>
              </a:rPr>
              <a:t/>
            </a:r>
            <a:br>
              <a:rPr lang="en-US" sz="3600" dirty="0">
                <a:ea typeface="Times New Roman"/>
                <a:cs typeface="Arial"/>
              </a:rPr>
            </a:br>
            <a:r>
              <a:rPr lang="ar-SA" sz="3600" b="1" dirty="0">
                <a:ea typeface="Times New Roman"/>
                <a:cs typeface="Arial"/>
              </a:rPr>
              <a:t> التوجه الإستراتيجي  ( رسالة المنظمة وأهدافها ) .</a:t>
            </a:r>
            <a:endParaRPr lang="ar-IQ" sz="3600" dirty="0"/>
          </a:p>
        </p:txBody>
      </p:sp>
    </p:spTree>
    <p:extLst>
      <p:ext uri="{BB962C8B-B14F-4D97-AF65-F5344CB8AC3E}">
        <p14:creationId xmlns:p14="http://schemas.microsoft.com/office/powerpoint/2010/main" val="3158883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sz="quarter" idx="1"/>
          </p:nvPr>
        </p:nvSpPr>
        <p:spPr/>
        <p:txBody>
          <a:bodyPr>
            <a:normAutofit fontScale="62500" lnSpcReduction="20000"/>
          </a:bodyPr>
          <a:lstStyle/>
          <a:p>
            <a:pPr marL="228600" algn="just">
              <a:lnSpc>
                <a:spcPct val="150000"/>
              </a:lnSpc>
              <a:spcAft>
                <a:spcPts val="1000"/>
              </a:spcAft>
            </a:pPr>
            <a:r>
              <a:rPr lang="ar-SA" sz="4000" b="1" dirty="0">
                <a:latin typeface="Calibri"/>
                <a:ea typeface="Times New Roman"/>
              </a:rPr>
              <a:t>رسالة المنظمة : </a:t>
            </a:r>
            <a:endParaRPr lang="en-US" sz="2800" dirty="0">
              <a:latin typeface="Calibri"/>
              <a:ea typeface="Times New Roman"/>
              <a:cs typeface="Arial"/>
            </a:endParaRPr>
          </a:p>
          <a:p>
            <a:pPr marL="228600" algn="just">
              <a:lnSpc>
                <a:spcPct val="150000"/>
              </a:lnSpc>
              <a:spcAft>
                <a:spcPts val="1000"/>
              </a:spcAft>
            </a:pPr>
            <a:r>
              <a:rPr lang="ar-SA" sz="3200" b="1" dirty="0">
                <a:latin typeface="Calibri"/>
                <a:ea typeface="Times New Roman"/>
              </a:rPr>
              <a:t>    توضح رسالة المنظمة الغرض أو المبرر الأساسي لوجودها  والغرض منها ، وتحاول رسالة المنظمة الإجابة على السؤالين التاليين : ماهو مجال عمل المنظمة ؟، وماهي الأعمال التي ستؤديها مستقبلاً ؟ ، ولابد أن تتسم الرسالة بالشمولية والعموم وأن تتضمن الكلمات الدقيقة والملخصة والواضحة الفهم ، وأن تتكون من فقرة واحدة تصف سبب وجود المنظمة وأهدافها وأعمالها وانشطتها ، كما يجب أن يصل مضمون الرسالة إلى العاملين والمتعاملين مع المنظمة . فرسالة شركة الإتصالات السعودية على سبيل المثال هي "  حياة أسهل " ، وهي تتضمن الهدف من وجود هذه الشركة ألا وهو تسهيل الحياة على المتعاملين معها حيث أنها توفر لهم  الإتصال بجميع مناطق العالم بسهولة ويسر وبأرخص الأسعار وبأسهل الطرق ومن أي منطقة من مناطق المملكة .</a:t>
            </a:r>
            <a:endParaRPr lang="en-US" sz="3200" dirty="0">
              <a:latin typeface="Calibri"/>
              <a:ea typeface="Times New Roman"/>
              <a:cs typeface="Arial"/>
            </a:endParaRPr>
          </a:p>
          <a:p>
            <a:pPr lvl="0">
              <a:buClr>
                <a:srgbClr val="DD8047"/>
              </a:buClr>
            </a:pPr>
            <a:endParaRPr lang="ar-IQ" dirty="0">
              <a:solidFill>
                <a:prstClr val="black"/>
              </a:solidFill>
            </a:endParaRPr>
          </a:p>
        </p:txBody>
      </p:sp>
    </p:spTree>
    <p:extLst>
      <p:ext uri="{BB962C8B-B14F-4D97-AF65-F5344CB8AC3E}">
        <p14:creationId xmlns:p14="http://schemas.microsoft.com/office/powerpoint/2010/main" val="3338376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sz="quarter" idx="1"/>
          </p:nvPr>
        </p:nvSpPr>
        <p:spPr/>
        <p:txBody>
          <a:bodyPr>
            <a:noAutofit/>
          </a:bodyPr>
          <a:lstStyle/>
          <a:p>
            <a:r>
              <a:rPr lang="ar-SA" sz="3200" b="1" dirty="0">
                <a:latin typeface="Calibri"/>
                <a:ea typeface="Times New Roman"/>
              </a:rPr>
              <a:t> الأهداف هي النتيجة النهائية المطلوب تحقيقها من ممارسة الأنشطة المخططة أو إتباع الإستراتيجيات المخططة ،وتحدد الأهداف مالذي يجب إنجازه ومتى وماهي الكمية .                                                                                     وتختلف الأهداف عن الغايات ، حيث أن الغاية هي عبارة عامة لما ترغب المنظمة في تحقيقه دون أن يكون ذلك محدداً بإطار زمني أو أن يتم التعبير عنه كمياً ، فقد تكون الغاية هي الربحية أو الكفاءة أو النمو أو السمعة والشهرة ، .... إلخ ، أما الأهداف فهي تحدد ماذا نفعل ومتى نفعل وأين نفعل وكم يجب أن نحقق .</a:t>
            </a:r>
            <a:endParaRPr lang="ar-IQ" sz="3200" dirty="0"/>
          </a:p>
        </p:txBody>
      </p:sp>
    </p:spTree>
    <p:extLst>
      <p:ext uri="{BB962C8B-B14F-4D97-AF65-F5344CB8AC3E}">
        <p14:creationId xmlns:p14="http://schemas.microsoft.com/office/powerpoint/2010/main" val="804696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3076" name="Picture 4"/>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tretch>
            <a:fillRect/>
          </a:stretch>
        </p:blipFill>
        <p:spPr bwMode="auto">
          <a:xfrm>
            <a:off x="1776775" y="2204992"/>
            <a:ext cx="5553938" cy="3216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6812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normAutofit fontScale="25000" lnSpcReduction="20000"/>
          </a:bodyPr>
          <a:lstStyle/>
          <a:p>
            <a:pPr algn="just">
              <a:lnSpc>
                <a:spcPct val="150000"/>
              </a:lnSpc>
              <a:spcAft>
                <a:spcPts val="1000"/>
              </a:spcAft>
            </a:pPr>
            <a:r>
              <a:rPr lang="ar-SA" sz="7200" b="1" dirty="0">
                <a:latin typeface="Calibri"/>
                <a:ea typeface="Times New Roman"/>
              </a:rPr>
              <a:t>من الشكل السابق يتبين لنا أن الرؤيا هي النتاج الملموس من التفكير الإستراتيجي ، والرسالة هي نتاج الرؤيا لما تتوقعه المنظمة للمستقبل ، والتي في ضوئها يمكن القيام ببناء غايات المنظمة التي تسعى لتحقيقها إنسجاماً ونتائج تحليل العوامل الخارجية المتمثلة بالفرص والتهديدات ، والعوامل الداخلية المتمثلة بالقوة والضعف  </a:t>
            </a:r>
            <a:endParaRPr lang="en-US" sz="7200" dirty="0">
              <a:latin typeface="Calibri"/>
              <a:ea typeface="Times New Roman"/>
              <a:cs typeface="Arial"/>
            </a:endParaRPr>
          </a:p>
          <a:p>
            <a:pPr algn="just">
              <a:lnSpc>
                <a:spcPct val="150000"/>
              </a:lnSpc>
              <a:spcAft>
                <a:spcPts val="1000"/>
              </a:spcAft>
            </a:pPr>
            <a:r>
              <a:rPr lang="ar-SA" sz="7200" b="1" dirty="0">
                <a:latin typeface="Calibri"/>
                <a:ea typeface="Times New Roman"/>
              </a:rPr>
              <a:t>خصائص الرسالة الناجحة : </a:t>
            </a:r>
            <a:endParaRPr lang="en-US" sz="7200" dirty="0">
              <a:latin typeface="Calibri"/>
              <a:ea typeface="Times New Roman"/>
              <a:cs typeface="Arial"/>
            </a:endParaRPr>
          </a:p>
          <a:p>
            <a:pPr marL="342900" lvl="0" indent="-342900" algn="just">
              <a:lnSpc>
                <a:spcPct val="150000"/>
              </a:lnSpc>
              <a:spcAft>
                <a:spcPts val="1000"/>
              </a:spcAft>
              <a:buFont typeface="Arial"/>
              <a:buChar char="–"/>
              <a:tabLst>
                <a:tab pos="352425" algn="l"/>
              </a:tabLst>
            </a:pPr>
            <a:r>
              <a:rPr lang="ar-SA" sz="7200" b="1" dirty="0">
                <a:latin typeface="Calibri"/>
                <a:ea typeface="Times New Roman"/>
              </a:rPr>
              <a:t>تعبر عن فلسفة المنظمة وما يجب أن تكون عليه مستقبلاً .</a:t>
            </a:r>
            <a:endParaRPr lang="en-US" sz="7200" dirty="0">
              <a:latin typeface="Calibri"/>
              <a:ea typeface="Times New Roman"/>
              <a:cs typeface="Times New Roman"/>
            </a:endParaRPr>
          </a:p>
          <a:p>
            <a:pPr marL="342900" lvl="0" indent="-342900" algn="just">
              <a:lnSpc>
                <a:spcPct val="150000"/>
              </a:lnSpc>
              <a:spcAft>
                <a:spcPts val="1000"/>
              </a:spcAft>
              <a:buFont typeface="Arial"/>
              <a:buChar char="–"/>
              <a:tabLst>
                <a:tab pos="352425" algn="l"/>
              </a:tabLst>
            </a:pPr>
            <a:r>
              <a:rPr lang="ar-SA" sz="7200" b="1" dirty="0">
                <a:latin typeface="Calibri"/>
                <a:ea typeface="Times New Roman"/>
              </a:rPr>
              <a:t>تتطابق مع غايات المنظمة وأهدافها .</a:t>
            </a:r>
            <a:endParaRPr lang="en-US" sz="7200" dirty="0">
              <a:latin typeface="Calibri"/>
              <a:ea typeface="Times New Roman"/>
              <a:cs typeface="Times New Roman"/>
            </a:endParaRPr>
          </a:p>
          <a:p>
            <a:pPr marL="342900" lvl="0" indent="-342900" algn="just">
              <a:lnSpc>
                <a:spcPct val="150000"/>
              </a:lnSpc>
              <a:spcAft>
                <a:spcPts val="1000"/>
              </a:spcAft>
              <a:buFont typeface="Arial"/>
              <a:buChar char="–"/>
              <a:tabLst>
                <a:tab pos="352425" algn="l"/>
              </a:tabLst>
            </a:pPr>
            <a:r>
              <a:rPr lang="ar-SA" sz="7200" b="1" dirty="0">
                <a:latin typeface="Calibri"/>
                <a:ea typeface="Times New Roman"/>
              </a:rPr>
              <a:t>تنسجم مع إستراتيجيات وسياسات المنظمة .</a:t>
            </a:r>
            <a:endParaRPr lang="en-US" sz="7200" dirty="0">
              <a:latin typeface="Calibri"/>
              <a:ea typeface="Times New Roman"/>
              <a:cs typeface="Times New Roman"/>
            </a:endParaRPr>
          </a:p>
          <a:p>
            <a:pPr marL="342900" lvl="0" indent="-342900" algn="just">
              <a:lnSpc>
                <a:spcPct val="115000"/>
              </a:lnSpc>
              <a:spcAft>
                <a:spcPts val="1000"/>
              </a:spcAft>
              <a:buFont typeface="Arial"/>
              <a:buChar char="–"/>
              <a:tabLst>
                <a:tab pos="352425" algn="l"/>
              </a:tabLst>
            </a:pPr>
            <a:r>
              <a:rPr lang="ar-SA" sz="7200" b="1" dirty="0">
                <a:latin typeface="Calibri"/>
                <a:ea typeface="Times New Roman"/>
              </a:rPr>
              <a:t>متكيفة مع طبيعة البيئة الخارجية والبيئة الداخلية التي تعمل فيها المنظمة .</a:t>
            </a:r>
            <a:endParaRPr lang="en-US" sz="7200" dirty="0">
              <a:latin typeface="Calibri"/>
              <a:ea typeface="Times New Roman"/>
              <a:cs typeface="Times New Roman"/>
            </a:endParaRPr>
          </a:p>
          <a:p>
            <a:pPr marL="342900" lvl="0" indent="-342900" algn="just">
              <a:lnSpc>
                <a:spcPct val="115000"/>
              </a:lnSpc>
              <a:spcAft>
                <a:spcPts val="1000"/>
              </a:spcAft>
              <a:buFont typeface="Arial"/>
              <a:buChar char="–"/>
              <a:tabLst>
                <a:tab pos="352425" algn="l"/>
              </a:tabLst>
            </a:pPr>
            <a:r>
              <a:rPr lang="ar-SA" sz="7200" b="1" dirty="0">
                <a:latin typeface="Calibri"/>
                <a:ea typeface="Times New Roman"/>
              </a:rPr>
              <a:t>تتسم بتوصيف دقيق لكيفية تحقيق المنظمة لأهدافها .</a:t>
            </a:r>
            <a:endParaRPr lang="en-US" sz="7200" dirty="0">
              <a:latin typeface="Calibri"/>
              <a:ea typeface="Times New Roman"/>
              <a:cs typeface="Times New Roman"/>
            </a:endParaRPr>
          </a:p>
          <a:p>
            <a:pPr marL="342900" lvl="0" indent="-342900" algn="just">
              <a:lnSpc>
                <a:spcPct val="115000"/>
              </a:lnSpc>
              <a:spcAft>
                <a:spcPts val="1000"/>
              </a:spcAft>
              <a:buFont typeface="Arial"/>
              <a:buChar char="–"/>
              <a:tabLst>
                <a:tab pos="352425" algn="l"/>
              </a:tabLst>
            </a:pPr>
            <a:r>
              <a:rPr lang="ar-SA" sz="7200" b="1" dirty="0">
                <a:latin typeface="Calibri"/>
                <a:ea typeface="Times New Roman"/>
              </a:rPr>
              <a:t>متكاملة .</a:t>
            </a:r>
            <a:endParaRPr lang="en-US" sz="7200" dirty="0">
              <a:latin typeface="Calibri"/>
              <a:ea typeface="Times New Roman"/>
              <a:cs typeface="Times New Roman"/>
            </a:endParaRPr>
          </a:p>
          <a:p>
            <a:endParaRPr lang="ar-IQ" sz="3800" dirty="0"/>
          </a:p>
        </p:txBody>
      </p:sp>
    </p:spTree>
    <p:extLst>
      <p:ext uri="{BB962C8B-B14F-4D97-AF65-F5344CB8AC3E}">
        <p14:creationId xmlns:p14="http://schemas.microsoft.com/office/powerpoint/2010/main" val="159080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normAutofit fontScale="92500" lnSpcReduction="20000"/>
          </a:bodyPr>
          <a:lstStyle/>
          <a:p>
            <a:pPr marL="342900" lvl="0" indent="-342900" algn="just">
              <a:lnSpc>
                <a:spcPct val="115000"/>
              </a:lnSpc>
              <a:spcAft>
                <a:spcPts val="1000"/>
              </a:spcAft>
              <a:buFont typeface="Arial"/>
              <a:buChar char="–"/>
              <a:tabLst>
                <a:tab pos="352425" algn="l"/>
              </a:tabLst>
            </a:pPr>
            <a:r>
              <a:rPr lang="ar-SA" sz="3200" b="1" dirty="0">
                <a:latin typeface="Calibri"/>
                <a:ea typeface="Times New Roman"/>
              </a:rPr>
              <a:t>موضوعية  بحيث تحقق أهداف المتعاملين مع المنظمة .</a:t>
            </a:r>
            <a:endParaRPr lang="en-US" sz="2800" dirty="0">
              <a:latin typeface="Calibri"/>
              <a:ea typeface="Times New Roman"/>
              <a:cs typeface="Times New Roman"/>
            </a:endParaRPr>
          </a:p>
          <a:p>
            <a:pPr marL="342900" lvl="0" indent="-342900" algn="just">
              <a:lnSpc>
                <a:spcPct val="115000"/>
              </a:lnSpc>
              <a:spcAft>
                <a:spcPts val="1000"/>
              </a:spcAft>
              <a:buFont typeface="Arial"/>
              <a:buChar char="–"/>
              <a:tabLst>
                <a:tab pos="352425" algn="l"/>
              </a:tabLst>
            </a:pPr>
            <a:r>
              <a:rPr lang="ar-SA" sz="3200" b="1" dirty="0">
                <a:latin typeface="Calibri"/>
                <a:ea typeface="Times New Roman"/>
              </a:rPr>
              <a:t>تتضمن الإعتراف بالمسؤولية الإجتماعية .</a:t>
            </a:r>
            <a:endParaRPr lang="en-US" sz="2800" dirty="0">
              <a:latin typeface="Calibri"/>
              <a:ea typeface="Times New Roman"/>
              <a:cs typeface="Times New Roman"/>
            </a:endParaRPr>
          </a:p>
          <a:p>
            <a:pPr marL="342900" lvl="0" indent="-342900" algn="just">
              <a:lnSpc>
                <a:spcPct val="115000"/>
              </a:lnSpc>
              <a:spcAft>
                <a:spcPts val="1000"/>
              </a:spcAft>
              <a:buFont typeface="Arial"/>
              <a:buChar char="–"/>
              <a:tabLst>
                <a:tab pos="352425" algn="l"/>
              </a:tabLst>
            </a:pPr>
            <a:r>
              <a:rPr lang="ar-SA" sz="3200" b="1" dirty="0">
                <a:latin typeface="Calibri"/>
                <a:ea typeface="Times New Roman"/>
              </a:rPr>
              <a:t>تتلاءم مع قيم ومعتقدات المجتمع .</a:t>
            </a:r>
            <a:endParaRPr lang="en-US" sz="2800" dirty="0">
              <a:latin typeface="Calibri"/>
              <a:ea typeface="Times New Roman"/>
              <a:cs typeface="Times New Roman"/>
            </a:endParaRPr>
          </a:p>
          <a:p>
            <a:pPr marL="342900" lvl="0" indent="-342900" algn="just">
              <a:lnSpc>
                <a:spcPct val="115000"/>
              </a:lnSpc>
              <a:spcAft>
                <a:spcPts val="1000"/>
              </a:spcAft>
              <a:buFont typeface="Arial"/>
              <a:buChar char="–"/>
              <a:tabLst>
                <a:tab pos="352425" algn="l"/>
              </a:tabLst>
            </a:pPr>
            <a:r>
              <a:rPr lang="ar-SA" sz="3200" b="1" dirty="0">
                <a:latin typeface="Calibri"/>
                <a:ea typeface="Times New Roman"/>
              </a:rPr>
              <a:t>تسعى لتحقيق الميزة التنافسية للمنظمة .</a:t>
            </a:r>
            <a:endParaRPr lang="en-US" sz="2800" dirty="0">
              <a:latin typeface="Calibri"/>
              <a:ea typeface="Times New Roman"/>
              <a:cs typeface="Times New Roman"/>
            </a:endParaRPr>
          </a:p>
          <a:p>
            <a:pPr marL="342900" lvl="0" indent="-342900" algn="just">
              <a:lnSpc>
                <a:spcPct val="115000"/>
              </a:lnSpc>
              <a:spcAft>
                <a:spcPts val="1000"/>
              </a:spcAft>
              <a:buFont typeface="Arial"/>
              <a:buChar char="–"/>
              <a:tabLst>
                <a:tab pos="352425" algn="l"/>
              </a:tabLst>
            </a:pPr>
            <a:r>
              <a:rPr lang="ar-SA" sz="3200" b="1" dirty="0">
                <a:latin typeface="Calibri"/>
                <a:ea typeface="Times New Roman"/>
              </a:rPr>
              <a:t>تتطلع إلى المستقبل ولاتنسى الماضي .</a:t>
            </a:r>
            <a:endParaRPr lang="en-US" sz="2800" dirty="0">
              <a:latin typeface="Calibri"/>
              <a:ea typeface="Times New Roman"/>
              <a:cs typeface="Times New Roman"/>
            </a:endParaRPr>
          </a:p>
          <a:p>
            <a:pPr algn="just">
              <a:lnSpc>
                <a:spcPct val="115000"/>
              </a:lnSpc>
              <a:spcAft>
                <a:spcPts val="1000"/>
              </a:spcAft>
            </a:pPr>
            <a:r>
              <a:rPr lang="ar-SA" sz="3200" b="1" dirty="0">
                <a:latin typeface="Calibri"/>
                <a:ea typeface="Times New Roman"/>
              </a:rPr>
              <a:t> </a:t>
            </a:r>
            <a:endParaRPr lang="en-US" sz="2800" dirty="0">
              <a:latin typeface="Calibri"/>
              <a:ea typeface="Times New Roman"/>
              <a:cs typeface="Arial"/>
            </a:endParaRPr>
          </a:p>
          <a:p>
            <a:pPr algn="just">
              <a:lnSpc>
                <a:spcPct val="115000"/>
              </a:lnSpc>
              <a:spcAft>
                <a:spcPts val="1000"/>
              </a:spcAft>
            </a:pPr>
            <a:r>
              <a:rPr lang="ar-SA" sz="3200" b="1" dirty="0">
                <a:latin typeface="Calibri"/>
                <a:ea typeface="Times New Roman"/>
              </a:rPr>
              <a:t> </a:t>
            </a:r>
            <a:endParaRPr lang="en-US" sz="2800" dirty="0">
              <a:latin typeface="Calibri"/>
              <a:ea typeface="Times New Roman"/>
              <a:cs typeface="Arial"/>
            </a:endParaRPr>
          </a:p>
          <a:p>
            <a:endParaRPr lang="ar-IQ" dirty="0"/>
          </a:p>
        </p:txBody>
      </p:sp>
    </p:spTree>
    <p:extLst>
      <p:ext uri="{BB962C8B-B14F-4D97-AF65-F5344CB8AC3E}">
        <p14:creationId xmlns:p14="http://schemas.microsoft.com/office/powerpoint/2010/main" val="276043876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مدني">
  <a:themeElements>
    <a:clrScheme name="مدني">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مدني">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دني">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52</TotalTime>
  <Words>342</Words>
  <Application>Microsoft Office PowerPoint</Application>
  <PresentationFormat>عرض على الشاشة (3:4)‏</PresentationFormat>
  <Paragraphs>20</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مدني</vt:lpstr>
      <vt:lpstr>المحاضرة الثالثة  التوجه الإستراتيجي  ( رسالة المنظمة وأهدافها )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المستقبل للحاسبات - سنجار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الثالثة  التوجه الإستراتيجي  ( رسالة المنظمة وأهدافها ) .</dc:title>
  <dc:creator>Khaled Dabbas Almolaa</dc:creator>
  <cp:lastModifiedBy>Khaled Dabbas Almolaa</cp:lastModifiedBy>
  <cp:revision>6</cp:revision>
  <dcterms:created xsi:type="dcterms:W3CDTF">2019-04-03T11:41:42Z</dcterms:created>
  <dcterms:modified xsi:type="dcterms:W3CDTF">2019-04-03T12:34:11Z</dcterms:modified>
</cp:coreProperties>
</file>